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38"/>
  </p:notesMasterIdLst>
  <p:sldIdLst>
    <p:sldId id="256" r:id="rId2"/>
    <p:sldId id="278" r:id="rId3"/>
    <p:sldId id="277" r:id="rId4"/>
    <p:sldId id="274" r:id="rId5"/>
    <p:sldId id="275" r:id="rId6"/>
    <p:sldId id="276" r:id="rId7"/>
    <p:sldId id="259" r:id="rId8"/>
    <p:sldId id="288" r:id="rId9"/>
    <p:sldId id="297" r:id="rId10"/>
    <p:sldId id="279" r:id="rId11"/>
    <p:sldId id="286" r:id="rId12"/>
    <p:sldId id="272" r:id="rId13"/>
    <p:sldId id="289" r:id="rId14"/>
    <p:sldId id="283" r:id="rId15"/>
    <p:sldId id="300" r:id="rId16"/>
    <p:sldId id="282" r:id="rId17"/>
    <p:sldId id="302" r:id="rId18"/>
    <p:sldId id="299" r:id="rId19"/>
    <p:sldId id="303" r:id="rId20"/>
    <p:sldId id="301" r:id="rId21"/>
    <p:sldId id="304" r:id="rId22"/>
    <p:sldId id="305" r:id="rId23"/>
    <p:sldId id="306" r:id="rId24"/>
    <p:sldId id="263" r:id="rId25"/>
    <p:sldId id="285" r:id="rId26"/>
    <p:sldId id="290" r:id="rId27"/>
    <p:sldId id="292" r:id="rId28"/>
    <p:sldId id="293" r:id="rId29"/>
    <p:sldId id="295" r:id="rId30"/>
    <p:sldId id="294" r:id="rId31"/>
    <p:sldId id="273" r:id="rId32"/>
    <p:sldId id="280" r:id="rId33"/>
    <p:sldId id="265" r:id="rId34"/>
    <p:sldId id="284" r:id="rId35"/>
    <p:sldId id="296" r:id="rId36"/>
    <p:sldId id="298" r:id="rId37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39"/>
      <p:bold r:id="rId40"/>
      <p:italic r:id="rId41"/>
      <p:boldItalic r:id="rId42"/>
    </p:embeddedFont>
    <p:embeddedFont>
      <p:font typeface="Sitka Display Semibold" pitchFamily="2" charset="0"/>
      <p:bold r:id="rId43"/>
      <p:boldItalic r:id="rId44"/>
    </p:embeddedFont>
    <p:embeddedFont>
      <p:font typeface="Sitka Heading Semibold" pitchFamily="2" charset="0"/>
      <p:bold r:id="rId45"/>
      <p:boldItalic r:id="rId46"/>
    </p:embeddedFont>
    <p:embeddedFont>
      <p:font typeface="Sitka Small Semibold" pitchFamily="2" charset="0"/>
      <p:bold r:id="rId47"/>
      <p:boldItalic r:id="rId48"/>
    </p:embeddedFont>
    <p:embeddedFont>
      <p:font typeface="Sitka Subheading" pitchFamily="2" charset="0"/>
      <p:regular r:id="rId49"/>
      <p:bold r:id="rId50"/>
      <p:italic r:id="rId51"/>
      <p:boldItalic r:id="rId52"/>
    </p:embeddedFont>
    <p:embeddedFont>
      <p:font typeface="Sitka Text" pitchFamily="2" charset="0"/>
      <p:regular r:id="rId53"/>
      <p:bold r:id="rId54"/>
      <p:italic r:id="rId55"/>
      <p:boldItalic r:id="rId56"/>
    </p:embeddedFont>
    <p:embeddedFont>
      <p:font typeface="Sitka Text Semibold" pitchFamily="2" charset="0"/>
      <p:bold r:id="rId57"/>
      <p:boldItalic r:id="rId58"/>
    </p:embeddedFont>
    <p:embeddedFont>
      <p:font typeface="Source Serif Pro" panose="02040603050405020204" pitchFamily="18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0319"/>
    <a:srgbClr val="F5F5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16" autoAdjust="0"/>
    <p:restoredTop sz="84183" autoAdjust="0"/>
  </p:normalViewPr>
  <p:slideViewPr>
    <p:cSldViewPr snapToGrid="0">
      <p:cViewPr varScale="1">
        <p:scale>
          <a:sx n="92" d="100"/>
          <a:sy n="92" d="100"/>
        </p:scale>
        <p:origin x="134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2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font" Target="fonts/font22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g>
</file>

<file path=ppt/media/image5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c307ce2d7c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c307ce2d7c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84975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c43e17306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c43e17306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71373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c307ce2d7c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c307ce2d7c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Agile – Scrum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Full involvement in team activities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Design Thinking and Double Diamond applied to Design phase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Frequent feedback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37231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c307ce2d7c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c307ce2d7c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Agile – Scrum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Full involvement in team activities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Design Thinking and Double Diamond applied to Design phase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Frequent feedback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6493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c307ce2d7c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c307ce2d7c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Agile – Scrum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Full involvement in team activities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Design Thinking and Double Diamond applied to Design phase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Frequent feedback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05814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c307ce2d7c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c307ce2d7c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Agile – Scrum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Full involvement in team activities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Design Thinking and Double Diamond applied to Design phase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Frequent feedback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69551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c307ce2d7c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c307ce2d7c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Agile – Scrum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Full involvement in team activities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Design Thinking and Double Diamond applied to Design phase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Frequent feedback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26999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c307ce2d7c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c307ce2d7c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Focus on table because of core functionality and THE Dealbreaker</a:t>
            </a:r>
          </a:p>
        </p:txBody>
      </p:sp>
    </p:spTree>
    <p:extLst>
      <p:ext uri="{BB962C8B-B14F-4D97-AF65-F5344CB8AC3E}">
        <p14:creationId xmlns:p14="http://schemas.microsoft.com/office/powerpoint/2010/main" val="38043867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c307ce2d7c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c307ce2d7c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Agile – Scrum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Full involvement in team activities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Design Thinking and Double Diamond applied to Design phase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Frequent feedback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23399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c307ce2d7c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c307ce2d7c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Agile – Scrum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Full involvement in team activities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Design Thinking and Double Diamond applied to Design phase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Frequent feedback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7245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c43e17306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c43e17306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8846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c307ce2d7c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c307ce2d7c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Agile – Scrum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Full involvement in team activities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Design Thinking and Double Diamond applied to Design phase</a:t>
            </a:r>
          </a:p>
          <a:p>
            <a:pPr marL="171450" indent="-171450">
              <a:spcAft>
                <a:spcPts val="1200"/>
              </a:spcAft>
            </a:pPr>
            <a:r>
              <a:rPr lang="en-US" sz="1100" dirty="0">
                <a:latin typeface="Sitka Text" pitchFamily="2" charset="0"/>
              </a:rPr>
              <a:t>Frequent feedback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223383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c307ce2d7c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c307ce2d7c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show the sorter by name/date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/>
              <a:t>link/remove the evidence from collection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filtering multiple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combine 2 filters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delete the evidence </a:t>
            </a:r>
          </a:p>
        </p:txBody>
      </p:sp>
    </p:spTree>
    <p:extLst>
      <p:ext uri="{BB962C8B-B14F-4D97-AF65-F5344CB8AC3E}">
        <p14:creationId xmlns:p14="http://schemas.microsoft.com/office/powerpoint/2010/main" val="714640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c4a88b2b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c4a88b2b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51229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c4a88b2b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c4a88b2b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10801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c4a88b2b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c4a88b2b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6919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1363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c307ce2d7c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c307ce2d7c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c307ce2d7c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c307ce2d7c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c4a88b2b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c4a88b2b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12641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8988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307ce2d7c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c307ce2d7c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c43e173063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c43e173063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Only visible to student</a:t>
            </a:r>
          </a:p>
          <a:p>
            <a:r>
              <a:rPr lang="en-GB" dirty="0"/>
              <a:t>All these action can be done from main “My portfolio” view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/>
              <a:t>Currently students do not use this page</a:t>
            </a:r>
          </a:p>
        </p:txBody>
      </p:sp>
    </p:spTree>
    <p:extLst>
      <p:ext uri="{BB962C8B-B14F-4D97-AF65-F5344CB8AC3E}">
        <p14:creationId xmlns:p14="http://schemas.microsoft.com/office/powerpoint/2010/main" val="1997208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c43e17306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c43e17306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 was to take these opportunities and improve the page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0571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311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12" name="Google Shape;12;p2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14" name="Google Shape;14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Google Shape;15;p2"/>
          <p:cNvSpPr txBox="1">
            <a:spLocks noGrp="1"/>
          </p:cNvSpPr>
          <p:nvPr>
            <p:ph type="title"/>
          </p:nvPr>
        </p:nvSpPr>
        <p:spPr>
          <a:xfrm>
            <a:off x="304800" y="2057400"/>
            <a:ext cx="4572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332014" y="175260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>
            <a:spLocks noGrp="1"/>
          </p:cNvSpPr>
          <p:nvPr>
            <p:ph type="pic" idx="2"/>
          </p:nvPr>
        </p:nvSpPr>
        <p:spPr>
          <a:xfrm>
            <a:off x="5486400" y="990600"/>
            <a:ext cx="3429000" cy="327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verview presenters 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0" y="-10925"/>
            <a:ext cx="9144000" cy="294900"/>
          </a:xfrm>
          <a:prstGeom prst="rect">
            <a:avLst/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/>
          <p:nvPr/>
        </p:nvSpPr>
        <p:spPr>
          <a:xfrm>
            <a:off x="98268" y="-32775"/>
            <a:ext cx="3112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000">
                <a:latin typeface="Open Sans"/>
                <a:ea typeface="Open Sans"/>
                <a:cs typeface="Open Sans"/>
                <a:sym typeface="Open Sans"/>
              </a:rPr>
              <a:t>Powered by</a:t>
            </a:r>
            <a:r>
              <a:rPr lang="nl" sz="1000" b="1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" name="Google Shape;2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39634" y="55642"/>
            <a:ext cx="683050" cy="14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381000" y="3581400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81000" y="2650425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4531836" y="2649466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304800" y="1066800"/>
            <a:ext cx="81534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341811" y="76200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>
            <a:spLocks noGrp="1"/>
          </p:cNvSpPr>
          <p:nvPr>
            <p:ph type="pic" idx="2"/>
          </p:nvPr>
        </p:nvSpPr>
        <p:spPr>
          <a:xfrm>
            <a:off x="4648200" y="2726752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" name="Google Shape;29;p3"/>
          <p:cNvSpPr>
            <a:spLocks noGrp="1"/>
          </p:cNvSpPr>
          <p:nvPr>
            <p:ph type="pic" idx="3"/>
          </p:nvPr>
        </p:nvSpPr>
        <p:spPr>
          <a:xfrm>
            <a:off x="466997" y="2728379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" name="Google Shape;30;p3"/>
          <p:cNvSpPr>
            <a:spLocks noGrp="1"/>
          </p:cNvSpPr>
          <p:nvPr>
            <p:ph type="pic" idx="4"/>
          </p:nvPr>
        </p:nvSpPr>
        <p:spPr>
          <a:xfrm>
            <a:off x="476794" y="3662373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rve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 rotWithShape="1">
          <a:blip r:embed="rId2">
            <a:alphaModFix/>
          </a:blip>
          <a:srcRect l="10502" t="31215" r="4180" b="27330"/>
          <a:stretch/>
        </p:blipFill>
        <p:spPr>
          <a:xfrm flipH="1">
            <a:off x="0" y="0"/>
            <a:ext cx="9144000" cy="2961802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/>
          <p:nvPr/>
        </p:nvSpPr>
        <p:spPr>
          <a:xfrm>
            <a:off x="0" y="0"/>
            <a:ext cx="9144000" cy="2214900"/>
          </a:xfrm>
          <a:prstGeom prst="rect">
            <a:avLst/>
          </a:prstGeom>
          <a:solidFill>
            <a:srgbClr val="1B252C">
              <a:alpha val="57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4"/>
          <p:cNvPicPr preferRelativeResize="0"/>
          <p:nvPr/>
        </p:nvPicPr>
        <p:blipFill rotWithShape="1">
          <a:blip r:embed="rId3">
            <a:alphaModFix/>
          </a:blip>
          <a:srcRect t="4512" b="4503"/>
          <a:stretch/>
        </p:blipFill>
        <p:spPr>
          <a:xfrm>
            <a:off x="0" y="463825"/>
            <a:ext cx="9144003" cy="467967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1630500" y="1737120"/>
            <a:ext cx="5883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eam tagline only">
  <p:cSld name="TITLE_AND_BODY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38" name="Google Shape;38;p5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39" name="Google Shape;39;p5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41" name="Google Shape;41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title slide">
  <p:cSld name="ONE_COLUMN_TEXT">
    <p:bg>
      <p:bgPr>
        <a:solidFill>
          <a:srgbClr val="1B252C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398900" y="1847850"/>
            <a:ext cx="63462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title slide with icon">
  <p:cSld name="ONE_COLUMN_TEXT_1">
    <p:bg>
      <p:bgPr>
        <a:solidFill>
          <a:srgbClr val="1B252C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1398900" y="2381250"/>
            <a:ext cx="63462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46" name="Google Shape;4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45195" y="1418700"/>
            <a:ext cx="853599" cy="85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490250" y="924775"/>
            <a:ext cx="4807800" cy="14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50" name="Google Shape;50;p8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51" name="Google Shape;51;p8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8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53" name="Google Shape;53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" name="Google Shape;54;p8"/>
          <p:cNvSpPr txBox="1">
            <a:spLocks noGrp="1"/>
          </p:cNvSpPr>
          <p:nvPr>
            <p:ph type="body" idx="1"/>
          </p:nvPr>
        </p:nvSpPr>
        <p:spPr>
          <a:xfrm>
            <a:off x="494700" y="2593200"/>
            <a:ext cx="5306100" cy="16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>
            <a:spLocks noGrp="1"/>
          </p:cNvSpPr>
          <p:nvPr>
            <p:ph type="pic" idx="2"/>
          </p:nvPr>
        </p:nvSpPr>
        <p:spPr>
          <a:xfrm>
            <a:off x="5486400" y="990600"/>
            <a:ext cx="3429000" cy="327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erif Pro"/>
              <a:buNone/>
              <a:defRPr sz="28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4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25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9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1.png"/><Relationship Id="rId5" Type="http://schemas.openxmlformats.org/officeDocument/2006/relationships/image" Target="../media/image26.png"/><Relationship Id="rId4" Type="http://schemas.openxmlformats.org/officeDocument/2006/relationships/image" Target="../media/image40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1.png"/><Relationship Id="rId4" Type="http://schemas.openxmlformats.org/officeDocument/2006/relationships/image" Target="../media/image4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subTitle" idx="1"/>
          </p:nvPr>
        </p:nvSpPr>
        <p:spPr>
          <a:xfrm>
            <a:off x="180706" y="4572021"/>
            <a:ext cx="5045947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Sitka Subheading" pitchFamily="2" charset="0"/>
              </a:rPr>
              <a:t>Edita Pronckute - S8 – User Interaction Graduation Internship</a:t>
            </a:r>
            <a:endParaRPr dirty="0">
              <a:solidFill>
                <a:schemeClr val="dk2"/>
              </a:solidFill>
              <a:latin typeface="Sitka Subheading" pitchFamily="2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Sitka Subheading" pitchFamily="2" charset="0"/>
            </a:endParaRPr>
          </a:p>
        </p:txBody>
      </p:sp>
      <p:pic>
        <p:nvPicPr>
          <p:cNvPr id="70" name="Google Shape;70;p1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43" r="553"/>
          <a:stretch/>
        </p:blipFill>
        <p:spPr>
          <a:xfrm>
            <a:off x="5105400" y="838200"/>
            <a:ext cx="3886200" cy="3657600"/>
          </a:xfrm>
          <a:prstGeom prst="roundRect">
            <a:avLst>
              <a:gd name="adj" fmla="val 16667"/>
            </a:avLst>
          </a:prstGeom>
        </p:spPr>
      </p:pic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297365" y="1871546"/>
            <a:ext cx="5045947" cy="1035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2800" dirty="0">
                <a:latin typeface="Sitka Display Semibold" pitchFamily="2" charset="0"/>
              </a:rPr>
              <a:t>Aggregated Data Management in a Digital Portfolio</a:t>
            </a:r>
            <a:endParaRPr sz="2800" dirty="0">
              <a:latin typeface="Sitka Display Semibold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554616-230C-4FAB-D720-4088A9AF0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45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490250" y="615149"/>
            <a:ext cx="48078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Opportunities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584300" y="1352507"/>
            <a:ext cx="4619700" cy="22775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171450" indent="-171450">
              <a:spcAft>
                <a:spcPts val="1200"/>
              </a:spcAft>
            </a:pPr>
            <a:r>
              <a:rPr lang="en-US" sz="1600" dirty="0">
                <a:latin typeface="Sitka Text" pitchFamily="2" charset="0"/>
              </a:rPr>
              <a:t>Usefulness</a:t>
            </a:r>
          </a:p>
          <a:p>
            <a:pPr marL="171450" indent="-171450">
              <a:spcAft>
                <a:spcPts val="1200"/>
              </a:spcAft>
            </a:pPr>
            <a:r>
              <a:rPr lang="en-US" sz="1600" dirty="0">
                <a:latin typeface="Sitka Text" pitchFamily="2" charset="0"/>
              </a:rPr>
              <a:t>Functionality</a:t>
            </a:r>
          </a:p>
          <a:p>
            <a:pPr marL="171450" indent="-171450">
              <a:spcAft>
                <a:spcPts val="1200"/>
              </a:spcAft>
            </a:pPr>
            <a:r>
              <a:rPr lang="en-US" sz="1600" dirty="0">
                <a:latin typeface="Sitka Text" pitchFamily="2" charset="0"/>
              </a:rPr>
              <a:t>Meaning</a:t>
            </a:r>
          </a:p>
          <a:p>
            <a:pPr marL="171450" indent="-171450">
              <a:spcAft>
                <a:spcPts val="1200"/>
              </a:spcAft>
            </a:pPr>
            <a:r>
              <a:rPr lang="en-US" sz="1600" dirty="0">
                <a:latin typeface="Sitka Text" pitchFamily="2" charset="0"/>
              </a:rPr>
              <a:t>Look &amp; feel</a:t>
            </a:r>
          </a:p>
        </p:txBody>
      </p:sp>
      <p:pic>
        <p:nvPicPr>
          <p:cNvPr id="101" name="Google Shape;101;p1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-3462" r="-2750" b="-3199"/>
          <a:stretch/>
        </p:blipFill>
        <p:spPr>
          <a:xfrm>
            <a:off x="5145650" y="790200"/>
            <a:ext cx="3642000" cy="3725700"/>
          </a:xfrm>
          <a:prstGeom prst="roundRect">
            <a:avLst>
              <a:gd name="adj" fmla="val 16667"/>
            </a:avLst>
          </a:prstGeom>
        </p:spPr>
      </p:pic>
    </p:spTree>
    <p:extLst>
      <p:ext uri="{BB962C8B-B14F-4D97-AF65-F5344CB8AC3E}">
        <p14:creationId xmlns:p14="http://schemas.microsoft.com/office/powerpoint/2010/main" val="87855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Small Semibold" pitchFamily="2" charset="0"/>
              </a:rPr>
              <a:t>Outcome</a:t>
            </a:r>
            <a:endParaRPr dirty="0">
              <a:latin typeface="Sitka Small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782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FCEF28-5D06-9832-5AB6-69A339E96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26" y="0"/>
            <a:ext cx="859794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063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490250" y="790200"/>
            <a:ext cx="48078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Benefit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584300" y="1467300"/>
            <a:ext cx="4619700" cy="2954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171450" indent="-171450">
              <a:spcAft>
                <a:spcPts val="1200"/>
              </a:spcAft>
            </a:pPr>
            <a:r>
              <a:rPr lang="en-US" sz="1600" dirty="0">
                <a:latin typeface="Sitka Text" pitchFamily="2" charset="0"/>
              </a:rPr>
              <a:t>Better overview</a:t>
            </a:r>
          </a:p>
          <a:p>
            <a:pPr marL="171450" indent="-171450">
              <a:spcAft>
                <a:spcPts val="1200"/>
              </a:spcAft>
            </a:pPr>
            <a:r>
              <a:rPr lang="en-US" sz="1600" dirty="0">
                <a:latin typeface="Sitka Text" pitchFamily="2" charset="0"/>
              </a:rPr>
              <a:t> More control</a:t>
            </a:r>
          </a:p>
          <a:p>
            <a:pPr marL="628650" lvl="1" indent="-171450">
              <a:lnSpc>
                <a:spcPct val="100000"/>
              </a:lnSpc>
              <a:spcAft>
                <a:spcPts val="1200"/>
              </a:spcAft>
            </a:pPr>
            <a:r>
              <a:rPr lang="en-US" sz="1600" dirty="0">
                <a:latin typeface="Sitka Text" pitchFamily="2" charset="0"/>
              </a:rPr>
              <a:t>Tools to find specific evidence</a:t>
            </a:r>
          </a:p>
          <a:p>
            <a:pPr marL="628650" lvl="1" indent="-171450">
              <a:lnSpc>
                <a:spcPct val="100000"/>
              </a:lnSpc>
              <a:spcAft>
                <a:spcPts val="1200"/>
              </a:spcAft>
            </a:pPr>
            <a:r>
              <a:rPr lang="en-US" sz="1600" dirty="0">
                <a:latin typeface="Sitka Text" pitchFamily="2" charset="0"/>
              </a:rPr>
              <a:t>Goals per evidence</a:t>
            </a:r>
          </a:p>
          <a:p>
            <a:pPr marL="628650" lvl="1" indent="-171450">
              <a:lnSpc>
                <a:spcPct val="100000"/>
              </a:lnSpc>
              <a:spcAft>
                <a:spcPts val="1200"/>
              </a:spcAft>
            </a:pPr>
            <a:r>
              <a:rPr lang="en-US" sz="1600" dirty="0">
                <a:latin typeface="Sitka Text" pitchFamily="2" charset="0"/>
              </a:rPr>
              <a:t>Manage collections</a:t>
            </a:r>
          </a:p>
          <a:p>
            <a:pPr marL="171450" indent="-171450">
              <a:spcAft>
                <a:spcPts val="1200"/>
              </a:spcAft>
            </a:pPr>
            <a:r>
              <a:rPr lang="en-US" sz="1600" dirty="0">
                <a:latin typeface="Sitka Text" pitchFamily="2" charset="0"/>
              </a:rPr>
              <a:t>Consistent design</a:t>
            </a:r>
          </a:p>
        </p:txBody>
      </p:sp>
      <p:pic>
        <p:nvPicPr>
          <p:cNvPr id="101" name="Google Shape;101;p1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-3462" r="-2750" b="-3199"/>
          <a:stretch/>
        </p:blipFill>
        <p:spPr>
          <a:xfrm>
            <a:off x="5145650" y="790200"/>
            <a:ext cx="3642000" cy="3725700"/>
          </a:xfrm>
          <a:prstGeom prst="roundRect">
            <a:avLst>
              <a:gd name="adj" fmla="val 16667"/>
            </a:avLst>
          </a:prstGeom>
        </p:spPr>
      </p:pic>
    </p:spTree>
    <p:extLst>
      <p:ext uri="{BB962C8B-B14F-4D97-AF65-F5344CB8AC3E}">
        <p14:creationId xmlns:p14="http://schemas.microsoft.com/office/powerpoint/2010/main" val="3795735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>
            <a:spLocks noGrp="1"/>
          </p:cNvSpPr>
          <p:nvPr>
            <p:ph type="title" idx="4294967295"/>
          </p:nvPr>
        </p:nvSpPr>
        <p:spPr>
          <a:xfrm>
            <a:off x="495300" y="609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The Approach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22257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1"/>
          <p:cNvSpPr/>
          <p:nvPr/>
        </p:nvSpPr>
        <p:spPr>
          <a:xfrm>
            <a:off x="246125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1"/>
          <p:cNvSpPr/>
          <p:nvPr/>
        </p:nvSpPr>
        <p:spPr>
          <a:xfrm>
            <a:off x="469993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 txBox="1"/>
          <p:nvPr/>
        </p:nvSpPr>
        <p:spPr>
          <a:xfrm>
            <a:off x="302419" y="279312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Research &amp; Analysis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Context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Stakeholders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Requirements</a:t>
            </a:r>
          </a:p>
        </p:txBody>
      </p:sp>
      <p:sp>
        <p:nvSpPr>
          <p:cNvPr id="174" name="Google Shape;174;p21"/>
          <p:cNvSpPr txBox="1"/>
          <p:nvPr/>
        </p:nvSpPr>
        <p:spPr>
          <a:xfrm>
            <a:off x="2545088" y="3007224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Design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Sketching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Wireframe</a:t>
            </a: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</a:t>
            </a:r>
            <a:endParaRPr sz="1200" dirty="0">
              <a:solidFill>
                <a:srgbClr val="1B252C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4783775" y="3039622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Development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Refinement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Implementation</a:t>
            </a:r>
          </a:p>
          <a:p>
            <a:pPr algn="ctr"/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Peer programing</a:t>
            </a:r>
          </a:p>
        </p:txBody>
      </p:sp>
      <p:sp>
        <p:nvSpPr>
          <p:cNvPr id="176" name="Google Shape;176;p21"/>
          <p:cNvSpPr/>
          <p:nvPr/>
        </p:nvSpPr>
        <p:spPr>
          <a:xfrm>
            <a:off x="6938610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1"/>
          <p:cNvSpPr txBox="1"/>
          <p:nvPr/>
        </p:nvSpPr>
        <p:spPr>
          <a:xfrm>
            <a:off x="7032699" y="279844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Testing &amp; Feedback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lang="nl"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User testing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Improvements</a:t>
            </a:r>
          </a:p>
        </p:txBody>
      </p:sp>
      <p:sp>
        <p:nvSpPr>
          <p:cNvPr id="178" name="Google Shape;178;p21"/>
          <p:cNvSpPr/>
          <p:nvPr/>
        </p:nvSpPr>
        <p:spPr>
          <a:xfrm>
            <a:off x="75992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1"/>
          <p:cNvSpPr/>
          <p:nvPr/>
        </p:nvSpPr>
        <p:spPr>
          <a:xfrm>
            <a:off x="300260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1"/>
          <p:cNvSpPr/>
          <p:nvPr/>
        </p:nvSpPr>
        <p:spPr>
          <a:xfrm>
            <a:off x="524127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1"/>
          <p:cNvSpPr/>
          <p:nvPr/>
        </p:nvSpPr>
        <p:spPr>
          <a:xfrm>
            <a:off x="747995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407" y="2075763"/>
            <a:ext cx="589024" cy="47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7775" y="2107522"/>
            <a:ext cx="509626" cy="40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5125" y="2107516"/>
            <a:ext cx="412301" cy="4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75149" y="2085059"/>
            <a:ext cx="530101" cy="4712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98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>
            <a:spLocks noGrp="1"/>
          </p:cNvSpPr>
          <p:nvPr>
            <p:ph type="title" idx="4294967295"/>
          </p:nvPr>
        </p:nvSpPr>
        <p:spPr>
          <a:xfrm>
            <a:off x="495300" y="609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The Approach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22257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 txBox="1"/>
          <p:nvPr/>
        </p:nvSpPr>
        <p:spPr>
          <a:xfrm>
            <a:off x="302419" y="279312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Research &amp; Analysis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Context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Stakeholders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Requirements</a:t>
            </a:r>
          </a:p>
        </p:txBody>
      </p:sp>
      <p:sp>
        <p:nvSpPr>
          <p:cNvPr id="178" name="Google Shape;178;p21"/>
          <p:cNvSpPr/>
          <p:nvPr/>
        </p:nvSpPr>
        <p:spPr>
          <a:xfrm>
            <a:off x="75992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407" y="2075763"/>
            <a:ext cx="589024" cy="47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wall covered with sticky notes.">
            <a:extLst>
              <a:ext uri="{FF2B5EF4-FFF2-40B4-BE49-F238E27FC236}">
                <a16:creationId xmlns:a16="http://schemas.microsoft.com/office/drawing/2014/main" id="{B837FED0-371E-B62C-FF25-53973F8819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77"/>
          <a:stretch/>
        </p:blipFill>
        <p:spPr>
          <a:xfrm>
            <a:off x="5837324" y="1731733"/>
            <a:ext cx="2967974" cy="2122784"/>
          </a:xfrm>
          <a:prstGeom prst="rect">
            <a:avLst/>
          </a:prstGeom>
        </p:spPr>
      </p:pic>
      <p:pic>
        <p:nvPicPr>
          <p:cNvPr id="11" name="Picture 10" descr="Woman studying in library">
            <a:extLst>
              <a:ext uri="{FF2B5EF4-FFF2-40B4-BE49-F238E27FC236}">
                <a16:creationId xmlns:a16="http://schemas.microsoft.com/office/drawing/2014/main" id="{96156120-D200-F5EA-58F9-0989B2B758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5922" y="1731733"/>
            <a:ext cx="3185422" cy="212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329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>
            <a:spLocks noGrp="1"/>
          </p:cNvSpPr>
          <p:nvPr>
            <p:ph type="title" idx="4294967295"/>
          </p:nvPr>
        </p:nvSpPr>
        <p:spPr>
          <a:xfrm>
            <a:off x="495300" y="609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The Approach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22257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1"/>
          <p:cNvSpPr/>
          <p:nvPr/>
        </p:nvSpPr>
        <p:spPr>
          <a:xfrm>
            <a:off x="246125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1"/>
          <p:cNvSpPr/>
          <p:nvPr/>
        </p:nvSpPr>
        <p:spPr>
          <a:xfrm>
            <a:off x="469993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 txBox="1"/>
          <p:nvPr/>
        </p:nvSpPr>
        <p:spPr>
          <a:xfrm>
            <a:off x="302419" y="279312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Research &amp; Analysis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Context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Stakeholders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Requirements</a:t>
            </a:r>
          </a:p>
        </p:txBody>
      </p:sp>
      <p:sp>
        <p:nvSpPr>
          <p:cNvPr id="174" name="Google Shape;174;p21"/>
          <p:cNvSpPr txBox="1"/>
          <p:nvPr/>
        </p:nvSpPr>
        <p:spPr>
          <a:xfrm>
            <a:off x="2545088" y="3007224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Design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Sketching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Wireframe</a:t>
            </a: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</a:t>
            </a:r>
            <a:endParaRPr sz="1200" dirty="0">
              <a:solidFill>
                <a:srgbClr val="1B252C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4783775" y="3039622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Development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Refinement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Implementation</a:t>
            </a:r>
          </a:p>
          <a:p>
            <a:pPr algn="ctr"/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Peer programing</a:t>
            </a:r>
          </a:p>
        </p:txBody>
      </p:sp>
      <p:sp>
        <p:nvSpPr>
          <p:cNvPr id="176" name="Google Shape;176;p21"/>
          <p:cNvSpPr/>
          <p:nvPr/>
        </p:nvSpPr>
        <p:spPr>
          <a:xfrm>
            <a:off x="6938610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1"/>
          <p:cNvSpPr txBox="1"/>
          <p:nvPr/>
        </p:nvSpPr>
        <p:spPr>
          <a:xfrm>
            <a:off x="7032699" y="279844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Testing &amp; Feedback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lang="nl"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User testing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Improvements</a:t>
            </a:r>
          </a:p>
        </p:txBody>
      </p:sp>
      <p:sp>
        <p:nvSpPr>
          <p:cNvPr id="178" name="Google Shape;178;p21"/>
          <p:cNvSpPr/>
          <p:nvPr/>
        </p:nvSpPr>
        <p:spPr>
          <a:xfrm>
            <a:off x="75992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1"/>
          <p:cNvSpPr/>
          <p:nvPr/>
        </p:nvSpPr>
        <p:spPr>
          <a:xfrm>
            <a:off x="300260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1"/>
          <p:cNvSpPr/>
          <p:nvPr/>
        </p:nvSpPr>
        <p:spPr>
          <a:xfrm>
            <a:off x="524127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1"/>
          <p:cNvSpPr/>
          <p:nvPr/>
        </p:nvSpPr>
        <p:spPr>
          <a:xfrm>
            <a:off x="747995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407" y="2075763"/>
            <a:ext cx="589024" cy="47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7775" y="2107522"/>
            <a:ext cx="509626" cy="40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5125" y="2107516"/>
            <a:ext cx="412301" cy="4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75149" y="2085059"/>
            <a:ext cx="530101" cy="4712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1648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>
            <a:spLocks noGrp="1"/>
          </p:cNvSpPr>
          <p:nvPr>
            <p:ph type="title" idx="4294967295"/>
          </p:nvPr>
        </p:nvSpPr>
        <p:spPr>
          <a:xfrm>
            <a:off x="495300" y="609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The Approach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71" name="Google Shape;171;p21"/>
          <p:cNvSpPr/>
          <p:nvPr/>
        </p:nvSpPr>
        <p:spPr>
          <a:xfrm>
            <a:off x="246125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1"/>
          <p:cNvSpPr txBox="1"/>
          <p:nvPr/>
        </p:nvSpPr>
        <p:spPr>
          <a:xfrm>
            <a:off x="2545088" y="3007224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Design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Sketching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Wireframe</a:t>
            </a: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</a:t>
            </a:r>
            <a:endParaRPr sz="1200" dirty="0">
              <a:solidFill>
                <a:srgbClr val="1B252C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79" name="Google Shape;179;p21"/>
          <p:cNvSpPr/>
          <p:nvPr/>
        </p:nvSpPr>
        <p:spPr>
          <a:xfrm>
            <a:off x="300260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3" name="Google Shape;18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7775" y="2107522"/>
            <a:ext cx="509626" cy="40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D4BB52-4476-2E80-D06B-DC3E04866F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829" y="1480600"/>
            <a:ext cx="2009442" cy="15148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46E7B3-A6D3-143B-EEAD-AC19694CEEF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964"/>
          <a:stretch/>
        </p:blipFill>
        <p:spPr>
          <a:xfrm>
            <a:off x="117432" y="3175782"/>
            <a:ext cx="2037433" cy="12168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63680F-C1D0-BDC3-77DD-D445E942D6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9931" y="1446964"/>
            <a:ext cx="2616590" cy="17288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CA57BE-34F7-4EC0-E984-97853318AFB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5828"/>
          <a:stretch/>
        </p:blipFill>
        <p:spPr>
          <a:xfrm>
            <a:off x="5891002" y="1706646"/>
            <a:ext cx="3006813" cy="16171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93B3E5-4565-2C32-901E-44B68664B3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82666" y="2376487"/>
            <a:ext cx="3724926" cy="208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604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>
            <a:spLocks noGrp="1"/>
          </p:cNvSpPr>
          <p:nvPr>
            <p:ph type="title" idx="4294967295"/>
          </p:nvPr>
        </p:nvSpPr>
        <p:spPr>
          <a:xfrm>
            <a:off x="495300" y="609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The Approach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22257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1"/>
          <p:cNvSpPr/>
          <p:nvPr/>
        </p:nvSpPr>
        <p:spPr>
          <a:xfrm>
            <a:off x="246125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1"/>
          <p:cNvSpPr/>
          <p:nvPr/>
        </p:nvSpPr>
        <p:spPr>
          <a:xfrm>
            <a:off x="469993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 txBox="1"/>
          <p:nvPr/>
        </p:nvSpPr>
        <p:spPr>
          <a:xfrm>
            <a:off x="302419" y="279312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Research &amp; Analysis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Context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Stakeholders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Requirements</a:t>
            </a:r>
          </a:p>
        </p:txBody>
      </p:sp>
      <p:sp>
        <p:nvSpPr>
          <p:cNvPr id="174" name="Google Shape;174;p21"/>
          <p:cNvSpPr txBox="1"/>
          <p:nvPr/>
        </p:nvSpPr>
        <p:spPr>
          <a:xfrm>
            <a:off x="2545088" y="3007224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Design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Sketching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Wireframe</a:t>
            </a: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</a:t>
            </a:r>
            <a:endParaRPr sz="1200" dirty="0">
              <a:solidFill>
                <a:srgbClr val="1B252C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4783775" y="3039622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Development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Refinement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Implementation</a:t>
            </a:r>
          </a:p>
          <a:p>
            <a:pPr algn="ctr"/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Peer programing</a:t>
            </a:r>
          </a:p>
        </p:txBody>
      </p:sp>
      <p:sp>
        <p:nvSpPr>
          <p:cNvPr id="176" name="Google Shape;176;p21"/>
          <p:cNvSpPr/>
          <p:nvPr/>
        </p:nvSpPr>
        <p:spPr>
          <a:xfrm>
            <a:off x="6938610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1"/>
          <p:cNvSpPr txBox="1"/>
          <p:nvPr/>
        </p:nvSpPr>
        <p:spPr>
          <a:xfrm>
            <a:off x="7032699" y="279844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Testing &amp; Feedback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lang="nl"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User testing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Improvements</a:t>
            </a:r>
          </a:p>
        </p:txBody>
      </p:sp>
      <p:sp>
        <p:nvSpPr>
          <p:cNvPr id="178" name="Google Shape;178;p21"/>
          <p:cNvSpPr/>
          <p:nvPr/>
        </p:nvSpPr>
        <p:spPr>
          <a:xfrm>
            <a:off x="75992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1"/>
          <p:cNvSpPr/>
          <p:nvPr/>
        </p:nvSpPr>
        <p:spPr>
          <a:xfrm>
            <a:off x="300260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1"/>
          <p:cNvSpPr/>
          <p:nvPr/>
        </p:nvSpPr>
        <p:spPr>
          <a:xfrm>
            <a:off x="524127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1"/>
          <p:cNvSpPr/>
          <p:nvPr/>
        </p:nvSpPr>
        <p:spPr>
          <a:xfrm>
            <a:off x="747995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407" y="2075763"/>
            <a:ext cx="589024" cy="47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7775" y="2107522"/>
            <a:ext cx="509626" cy="40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5125" y="2107516"/>
            <a:ext cx="412301" cy="4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75149" y="2085059"/>
            <a:ext cx="530101" cy="4712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9458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8725" y="769449"/>
            <a:ext cx="4587448" cy="37577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576901" y="712594"/>
            <a:ext cx="48078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Contents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519987" y="1200328"/>
            <a:ext cx="4619700" cy="26468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Sitka Text" pitchFamily="2" charset="0"/>
              </a:rPr>
              <a:t>Introduction</a:t>
            </a:r>
            <a:endParaRPr sz="1600" dirty="0">
              <a:solidFill>
                <a:srgbClr val="000000"/>
              </a:solidFill>
              <a:highlight>
                <a:srgbClr val="FFFFFF"/>
              </a:highlight>
              <a:latin typeface="Sitka Text" pitchFamily="2" charset="0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Sitka Text" pitchFamily="2" charset="0"/>
              </a:rPr>
              <a:t>Assignment</a:t>
            </a:r>
            <a:endParaRPr sz="1600" dirty="0">
              <a:solidFill>
                <a:srgbClr val="000000"/>
              </a:solidFill>
              <a:highlight>
                <a:srgbClr val="FFFFFF"/>
              </a:highlight>
              <a:latin typeface="Sitka Text" pitchFamily="2" charset="0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nl" sz="1600" dirty="0">
                <a:solidFill>
                  <a:srgbClr val="000000"/>
                </a:solidFill>
                <a:highlight>
                  <a:srgbClr val="FFFFFF"/>
                </a:highlight>
                <a:latin typeface="Sitka Text" pitchFamily="2" charset="0"/>
              </a:rPr>
              <a:t>Outcome</a:t>
            </a: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nl" sz="1600" dirty="0">
                <a:solidFill>
                  <a:srgbClr val="000000"/>
                </a:solidFill>
                <a:highlight>
                  <a:srgbClr val="FFFFFF"/>
                </a:highlight>
                <a:latin typeface="Sitka Text" pitchFamily="2" charset="0"/>
              </a:rPr>
              <a:t>Demo</a:t>
            </a:r>
            <a:endParaRPr sz="1600" dirty="0">
              <a:solidFill>
                <a:srgbClr val="000000"/>
              </a:solidFill>
              <a:highlight>
                <a:srgbClr val="FFFFFF"/>
              </a:highlight>
              <a:latin typeface="Sitka Text" pitchFamily="2" charset="0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nl" sz="1600" dirty="0">
                <a:solidFill>
                  <a:srgbClr val="000000"/>
                </a:solidFill>
                <a:highlight>
                  <a:srgbClr val="FFFFFF"/>
                </a:highlight>
                <a:latin typeface="Sitka Text" pitchFamily="2" charset="0"/>
              </a:rPr>
              <a:t>Reflection</a:t>
            </a:r>
            <a:endParaRPr sz="1600" dirty="0">
              <a:solidFill>
                <a:srgbClr val="000000"/>
              </a:solidFill>
              <a:highlight>
                <a:srgbClr val="FFFFFF"/>
              </a:highlight>
              <a:latin typeface="Sitka Text" pitchFamily="2" charset="0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44713">
            <a:off x="4807803" y="3074901"/>
            <a:ext cx="1001221" cy="800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8325" y="1247325"/>
            <a:ext cx="600324" cy="6003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18212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>
            <a:spLocks noGrp="1"/>
          </p:cNvSpPr>
          <p:nvPr>
            <p:ph type="title" idx="4294967295"/>
          </p:nvPr>
        </p:nvSpPr>
        <p:spPr>
          <a:xfrm>
            <a:off x="495300" y="609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The Approach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72" name="Google Shape;172;p21"/>
          <p:cNvSpPr/>
          <p:nvPr/>
        </p:nvSpPr>
        <p:spPr>
          <a:xfrm>
            <a:off x="469993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1"/>
          <p:cNvSpPr txBox="1"/>
          <p:nvPr/>
        </p:nvSpPr>
        <p:spPr>
          <a:xfrm>
            <a:off x="4783775" y="3039622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Development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Refinement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Implementation</a:t>
            </a:r>
          </a:p>
          <a:p>
            <a:pPr algn="ctr"/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Peer programing</a:t>
            </a:r>
          </a:p>
        </p:txBody>
      </p:sp>
      <p:sp>
        <p:nvSpPr>
          <p:cNvPr id="180" name="Google Shape;180;p21"/>
          <p:cNvSpPr/>
          <p:nvPr/>
        </p:nvSpPr>
        <p:spPr>
          <a:xfrm>
            <a:off x="524127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5125" y="2107516"/>
            <a:ext cx="412301" cy="4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People working on a computer">
            <a:extLst>
              <a:ext uri="{FF2B5EF4-FFF2-40B4-BE49-F238E27FC236}">
                <a16:creationId xmlns:a16="http://schemas.microsoft.com/office/drawing/2014/main" id="{2BFEE9F7-9E1A-9457-F510-7884058CD5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408" r="4852"/>
          <a:stretch/>
        </p:blipFill>
        <p:spPr>
          <a:xfrm>
            <a:off x="6926481" y="1489558"/>
            <a:ext cx="2101652" cy="17570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471A2E-6028-8FF1-FC67-85928AEFD8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612" y="1480600"/>
            <a:ext cx="4360172" cy="19364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49EE25-5F6A-D1E5-0472-E2EF76D60B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537" y="2665100"/>
            <a:ext cx="2955448" cy="22656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BC3FC64-7434-E900-5D79-F87312A814E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82" r="17702" b="12883"/>
          <a:stretch/>
        </p:blipFill>
        <p:spPr>
          <a:xfrm>
            <a:off x="1493806" y="3153087"/>
            <a:ext cx="3060903" cy="17846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323DD2D-47A4-B1BC-A19F-809D705C1A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6481" y="3277157"/>
            <a:ext cx="2101653" cy="166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934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>
            <a:spLocks noGrp="1"/>
          </p:cNvSpPr>
          <p:nvPr>
            <p:ph type="title" idx="4294967295"/>
          </p:nvPr>
        </p:nvSpPr>
        <p:spPr>
          <a:xfrm>
            <a:off x="495300" y="609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The Approach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22257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1"/>
          <p:cNvSpPr/>
          <p:nvPr/>
        </p:nvSpPr>
        <p:spPr>
          <a:xfrm>
            <a:off x="246125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1"/>
          <p:cNvSpPr/>
          <p:nvPr/>
        </p:nvSpPr>
        <p:spPr>
          <a:xfrm>
            <a:off x="469993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 txBox="1"/>
          <p:nvPr/>
        </p:nvSpPr>
        <p:spPr>
          <a:xfrm>
            <a:off x="302419" y="279312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Research &amp; Analysis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Context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Stakeholders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Requirements</a:t>
            </a:r>
          </a:p>
        </p:txBody>
      </p:sp>
      <p:sp>
        <p:nvSpPr>
          <p:cNvPr id="174" name="Google Shape;174;p21"/>
          <p:cNvSpPr txBox="1"/>
          <p:nvPr/>
        </p:nvSpPr>
        <p:spPr>
          <a:xfrm>
            <a:off x="2545088" y="3007224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Design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Sketching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Wireframe</a:t>
            </a: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</a:t>
            </a:r>
            <a:endParaRPr sz="1200" dirty="0">
              <a:solidFill>
                <a:srgbClr val="1B252C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4783775" y="3039622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Development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Refinement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Implementation</a:t>
            </a:r>
          </a:p>
          <a:p>
            <a:pPr algn="ctr"/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Peer programing</a:t>
            </a:r>
          </a:p>
        </p:txBody>
      </p:sp>
      <p:sp>
        <p:nvSpPr>
          <p:cNvPr id="176" name="Google Shape;176;p21"/>
          <p:cNvSpPr/>
          <p:nvPr/>
        </p:nvSpPr>
        <p:spPr>
          <a:xfrm>
            <a:off x="6938610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1"/>
          <p:cNvSpPr txBox="1"/>
          <p:nvPr/>
        </p:nvSpPr>
        <p:spPr>
          <a:xfrm>
            <a:off x="7032699" y="279844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Testing &amp; Feedback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lang="nl"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User testing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Improvements</a:t>
            </a:r>
          </a:p>
        </p:txBody>
      </p:sp>
      <p:sp>
        <p:nvSpPr>
          <p:cNvPr id="178" name="Google Shape;178;p21"/>
          <p:cNvSpPr/>
          <p:nvPr/>
        </p:nvSpPr>
        <p:spPr>
          <a:xfrm>
            <a:off x="75992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1"/>
          <p:cNvSpPr/>
          <p:nvPr/>
        </p:nvSpPr>
        <p:spPr>
          <a:xfrm>
            <a:off x="300260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1"/>
          <p:cNvSpPr/>
          <p:nvPr/>
        </p:nvSpPr>
        <p:spPr>
          <a:xfrm>
            <a:off x="524127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1"/>
          <p:cNvSpPr/>
          <p:nvPr/>
        </p:nvSpPr>
        <p:spPr>
          <a:xfrm>
            <a:off x="747995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407" y="2075763"/>
            <a:ext cx="589024" cy="47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7775" y="2107522"/>
            <a:ext cx="509626" cy="40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5125" y="2107516"/>
            <a:ext cx="412301" cy="4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75149" y="2085059"/>
            <a:ext cx="530101" cy="4712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6445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EE9F7DF-C884-9D9F-9868-3CEA58806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9033" y="3191962"/>
            <a:ext cx="2238285" cy="1260437"/>
          </a:xfrm>
          <a:prstGeom prst="rect">
            <a:avLst/>
          </a:prstGeom>
        </p:spPr>
      </p:pic>
      <p:sp>
        <p:nvSpPr>
          <p:cNvPr id="169" name="Google Shape;169;p21"/>
          <p:cNvSpPr txBox="1">
            <a:spLocks noGrp="1"/>
          </p:cNvSpPr>
          <p:nvPr>
            <p:ph type="title" idx="4294967295"/>
          </p:nvPr>
        </p:nvSpPr>
        <p:spPr>
          <a:xfrm>
            <a:off x="495300" y="609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The Approach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76" name="Google Shape;176;p21"/>
          <p:cNvSpPr/>
          <p:nvPr/>
        </p:nvSpPr>
        <p:spPr>
          <a:xfrm>
            <a:off x="6938610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1"/>
          <p:cNvSpPr txBox="1"/>
          <p:nvPr/>
        </p:nvSpPr>
        <p:spPr>
          <a:xfrm>
            <a:off x="7032699" y="279844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Testing &amp; Feedback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lang="nl"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User testing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Improvements</a:t>
            </a:r>
          </a:p>
        </p:txBody>
      </p:sp>
      <p:sp>
        <p:nvSpPr>
          <p:cNvPr id="181" name="Google Shape;181;p21"/>
          <p:cNvSpPr/>
          <p:nvPr/>
        </p:nvSpPr>
        <p:spPr>
          <a:xfrm>
            <a:off x="747995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Two people looking at computer monitor">
            <a:extLst>
              <a:ext uri="{FF2B5EF4-FFF2-40B4-BE49-F238E27FC236}">
                <a16:creationId xmlns:a16="http://schemas.microsoft.com/office/drawing/2014/main" id="{851D6E67-A152-4E65-F161-4977F07417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1134"/>
          <a:stretch/>
        </p:blipFill>
        <p:spPr>
          <a:xfrm>
            <a:off x="495300" y="1480600"/>
            <a:ext cx="2152356" cy="1820432"/>
          </a:xfrm>
          <a:prstGeom prst="rect">
            <a:avLst/>
          </a:prstGeom>
        </p:spPr>
      </p:pic>
      <p:pic>
        <p:nvPicPr>
          <p:cNvPr id="185" name="Google Shape;18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75149" y="2085059"/>
            <a:ext cx="530101" cy="4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4A2CD5-1B64-5665-8C16-88ED056CF4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300" y="3057178"/>
            <a:ext cx="2445536" cy="12760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63DA32-AF7F-2BF6-0090-91CB4DF39D9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148"/>
          <a:stretch/>
        </p:blipFill>
        <p:spPr>
          <a:xfrm>
            <a:off x="2647656" y="1414545"/>
            <a:ext cx="2936253" cy="1780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4F917A-E98C-5843-D1E3-F21515783A7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242"/>
          <a:stretch/>
        </p:blipFill>
        <p:spPr>
          <a:xfrm>
            <a:off x="4872942" y="1506384"/>
            <a:ext cx="1731848" cy="291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326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>
            <a:spLocks noGrp="1"/>
          </p:cNvSpPr>
          <p:nvPr>
            <p:ph type="title" idx="4294967295"/>
          </p:nvPr>
        </p:nvSpPr>
        <p:spPr>
          <a:xfrm>
            <a:off x="495300" y="609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The Approach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22257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1"/>
          <p:cNvSpPr/>
          <p:nvPr/>
        </p:nvSpPr>
        <p:spPr>
          <a:xfrm>
            <a:off x="246125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1"/>
          <p:cNvSpPr/>
          <p:nvPr/>
        </p:nvSpPr>
        <p:spPr>
          <a:xfrm>
            <a:off x="4699931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 txBox="1"/>
          <p:nvPr/>
        </p:nvSpPr>
        <p:spPr>
          <a:xfrm>
            <a:off x="302419" y="279312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Research &amp; Analysis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Context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Stakeholders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Requirements</a:t>
            </a:r>
          </a:p>
        </p:txBody>
      </p:sp>
      <p:sp>
        <p:nvSpPr>
          <p:cNvPr id="174" name="Google Shape;174;p21"/>
          <p:cNvSpPr txBox="1"/>
          <p:nvPr/>
        </p:nvSpPr>
        <p:spPr>
          <a:xfrm>
            <a:off x="2545088" y="3007224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Design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Sketching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Wireframe</a:t>
            </a: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</a:t>
            </a:r>
            <a:endParaRPr sz="1200" dirty="0">
              <a:solidFill>
                <a:srgbClr val="1B252C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4783775" y="3039622"/>
            <a:ext cx="18150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Development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Refinement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Implementation</a:t>
            </a:r>
          </a:p>
          <a:p>
            <a:pPr algn="ctr"/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Peer programing</a:t>
            </a:r>
          </a:p>
        </p:txBody>
      </p:sp>
      <p:sp>
        <p:nvSpPr>
          <p:cNvPr id="176" name="Google Shape;176;p21"/>
          <p:cNvSpPr/>
          <p:nvPr/>
        </p:nvSpPr>
        <p:spPr>
          <a:xfrm>
            <a:off x="6938610" y="1480600"/>
            <a:ext cx="19827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1"/>
          <p:cNvSpPr txBox="1"/>
          <p:nvPr/>
        </p:nvSpPr>
        <p:spPr>
          <a:xfrm>
            <a:off x="7032699" y="2798445"/>
            <a:ext cx="1815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Testing &amp; Feedback</a:t>
            </a:r>
            <a:br>
              <a:rPr lang="nl" sz="1600" b="1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lang="nl" sz="1600" b="1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Reviewing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User testing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Improvements</a:t>
            </a:r>
          </a:p>
        </p:txBody>
      </p:sp>
      <p:sp>
        <p:nvSpPr>
          <p:cNvPr id="178" name="Google Shape;178;p21"/>
          <p:cNvSpPr/>
          <p:nvPr/>
        </p:nvSpPr>
        <p:spPr>
          <a:xfrm>
            <a:off x="75992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1"/>
          <p:cNvSpPr/>
          <p:nvPr/>
        </p:nvSpPr>
        <p:spPr>
          <a:xfrm>
            <a:off x="300260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1"/>
          <p:cNvSpPr/>
          <p:nvPr/>
        </p:nvSpPr>
        <p:spPr>
          <a:xfrm>
            <a:off x="5241275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1"/>
          <p:cNvSpPr/>
          <p:nvPr/>
        </p:nvSpPr>
        <p:spPr>
          <a:xfrm>
            <a:off x="7479950" y="1893125"/>
            <a:ext cx="900000" cy="900000"/>
          </a:xfrm>
          <a:prstGeom prst="ellipse">
            <a:avLst/>
          </a:prstGeom>
          <a:solidFill>
            <a:srgbClr val="1B25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407" y="2075763"/>
            <a:ext cx="589024" cy="47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7775" y="2107522"/>
            <a:ext cx="509626" cy="40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5125" y="2107516"/>
            <a:ext cx="412301" cy="4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75149" y="2085059"/>
            <a:ext cx="530101" cy="4712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58571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/>
          <p:nvPr/>
        </p:nvSpPr>
        <p:spPr>
          <a:xfrm>
            <a:off x="723900" y="1535200"/>
            <a:ext cx="2362200" cy="3313378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title" idx="4294967295"/>
          </p:nvPr>
        </p:nvSpPr>
        <p:spPr>
          <a:xfrm>
            <a:off x="495300" y="609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User Testing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23" name="Google Shape;123;p18"/>
          <p:cNvSpPr/>
          <p:nvPr/>
        </p:nvSpPr>
        <p:spPr>
          <a:xfrm>
            <a:off x="3390900" y="1535200"/>
            <a:ext cx="2362200" cy="3313378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6057900" y="1535199"/>
            <a:ext cx="2362200" cy="3313377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819025" y="2704584"/>
            <a:ext cx="2162400" cy="1785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itka Text Semibold" pitchFamily="2" charset="0"/>
                <a:ea typeface="Source Serif Pro"/>
                <a:cs typeface="Source Serif Pro"/>
                <a:sym typeface="Source Serif Pro"/>
              </a:rPr>
              <a:t>The Table</a:t>
            </a:r>
            <a:br>
              <a:rPr lang="nl" sz="1600" b="1" dirty="0">
                <a:solidFill>
                  <a:schemeClr val="lt1"/>
                </a:solidFill>
                <a:latin typeface="Sitka Text Semibold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itka Text Semibold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Sitka Text Semibold" pitchFamily="2" charset="0"/>
                <a:ea typeface="Open Sans"/>
                <a:cs typeface="Open Sans"/>
                <a:sym typeface="Open Sans"/>
              </a:rPr>
              <a:t>“Filters stood out, overall, it seems like a perfect tool for Open Learning Course”</a:t>
            </a:r>
            <a:br>
              <a:rPr lang="en-US" sz="1200" dirty="0">
                <a:solidFill>
                  <a:schemeClr val="lt1"/>
                </a:solidFill>
                <a:latin typeface="Sitka Text Semibold" pitchFamily="2" charset="0"/>
                <a:ea typeface="Open Sans"/>
                <a:cs typeface="Open Sans"/>
                <a:sym typeface="Open Sans"/>
              </a:rPr>
            </a:br>
            <a:endParaRPr lang="en-US" sz="1200" dirty="0">
              <a:solidFill>
                <a:schemeClr val="lt1"/>
              </a:solidFill>
              <a:latin typeface="Sitka Text Semibold" pitchFamily="2" charset="0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Sitka Text Semibold" pitchFamily="2" charset="0"/>
                <a:ea typeface="Open Sans"/>
                <a:cs typeface="Open Sans"/>
                <a:sym typeface="Open Sans"/>
              </a:rPr>
              <a:t> “A better version of the current portfolio”</a:t>
            </a:r>
          </a:p>
        </p:txBody>
      </p:sp>
      <p:sp>
        <p:nvSpPr>
          <p:cNvPr id="126" name="Google Shape;126;p18"/>
          <p:cNvSpPr txBox="1"/>
          <p:nvPr/>
        </p:nvSpPr>
        <p:spPr>
          <a:xfrm>
            <a:off x="3386125" y="2680046"/>
            <a:ext cx="2362200" cy="1969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The Dashboard</a:t>
            </a:r>
            <a:br>
              <a:rPr lang="nl" sz="1600" b="1" dirty="0">
                <a:solidFill>
                  <a:schemeClr val="lt1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“Dashboard helps a lot, seems more alive and nicer to use”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lt1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“... linked goals and collections count could help see the discrepancy of orphaned evidence.”</a:t>
            </a:r>
            <a:endParaRPr sz="1200" dirty="0">
              <a:solidFill>
                <a:schemeClr val="lt1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6057900" y="2700507"/>
            <a:ext cx="2362200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Conversation</a:t>
            </a:r>
            <a:br>
              <a:rPr lang="nl" sz="1600" b="1" dirty="0">
                <a:solidFill>
                  <a:schemeClr val="lt1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“A better way to manage the evidence in My Portfolio”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lt1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 “Excel – like page, but sorts and filters in a nice way”</a:t>
            </a:r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5386" y="1781620"/>
            <a:ext cx="1159225" cy="89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3500" y="1731786"/>
            <a:ext cx="1317000" cy="10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52177" y="1815966"/>
            <a:ext cx="983202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Small Semibold" pitchFamily="2" charset="0"/>
              </a:rPr>
              <a:t>Demo</a:t>
            </a:r>
            <a:endParaRPr dirty="0">
              <a:latin typeface="Sitka Small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4182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DD4E4-CBF2-860E-0DF6-D9318899E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</a:t>
            </a:r>
          </a:p>
        </p:txBody>
      </p:sp>
    </p:spTree>
    <p:extLst>
      <p:ext uri="{BB962C8B-B14F-4D97-AF65-F5344CB8AC3E}">
        <p14:creationId xmlns:p14="http://schemas.microsoft.com/office/powerpoint/2010/main" val="13496102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46BE39-B308-1EC1-4709-DBB3A856A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168" y="803757"/>
            <a:ext cx="6957663" cy="353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9966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B4B983-5945-4CB6-AD86-C2D684704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090" y="914256"/>
            <a:ext cx="7079593" cy="331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509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473D590-C096-9577-7F57-2608B3058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6358"/>
            <a:ext cx="9144000" cy="343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35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Small Semibold" pitchFamily="2" charset="0"/>
              </a:rPr>
              <a:t>Introduction</a:t>
            </a:r>
            <a:endParaRPr dirty="0">
              <a:latin typeface="Sitka Small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7683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346402-5847-6F72-DA55-974D61310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495" y="1055238"/>
            <a:ext cx="6569009" cy="303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1934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Sitka Small Semibold" pitchFamily="2" charset="0"/>
              </a:rPr>
              <a:t>Reflection</a:t>
            </a:r>
            <a:endParaRPr dirty="0">
              <a:latin typeface="Sitka Small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34843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/>
          <p:nvPr/>
        </p:nvSpPr>
        <p:spPr>
          <a:xfrm>
            <a:off x="905547" y="1412240"/>
            <a:ext cx="1982831" cy="2979138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9"/>
          <p:cNvSpPr/>
          <p:nvPr/>
        </p:nvSpPr>
        <p:spPr>
          <a:xfrm>
            <a:off x="3488879" y="1412237"/>
            <a:ext cx="1982831" cy="2979137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9"/>
          <p:cNvSpPr txBox="1"/>
          <p:nvPr/>
        </p:nvSpPr>
        <p:spPr>
          <a:xfrm>
            <a:off x="996689" y="2489452"/>
            <a:ext cx="1815119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Independence struggles</a:t>
            </a:r>
            <a:br>
              <a:rPr lang="nl" sz="1600" b="1" dirty="0">
                <a:solidFill>
                  <a:schemeClr val="lt1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lang="nl" sz="1600" b="1" dirty="0">
              <a:solidFill>
                <a:schemeClr val="lt1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Overcoming own barriers</a:t>
            </a:r>
          </a:p>
        </p:txBody>
      </p:sp>
      <p:sp>
        <p:nvSpPr>
          <p:cNvPr id="140" name="Google Shape;140;p19"/>
          <p:cNvSpPr txBox="1"/>
          <p:nvPr/>
        </p:nvSpPr>
        <p:spPr>
          <a:xfrm>
            <a:off x="3530806" y="2489777"/>
            <a:ext cx="1898976" cy="175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New Frameworks</a:t>
            </a:r>
            <a:br>
              <a:rPr lang="nl" sz="1600" b="1" dirty="0">
                <a:solidFill>
                  <a:schemeClr val="lt1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Learning new tools and  excercising new practices </a:t>
            </a:r>
            <a:endParaRPr sz="1200" dirty="0">
              <a:solidFill>
                <a:schemeClr val="lt1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6018546" y="1410412"/>
            <a:ext cx="1982831" cy="2979137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9"/>
          <p:cNvSpPr txBox="1"/>
          <p:nvPr/>
        </p:nvSpPr>
        <p:spPr>
          <a:xfrm>
            <a:off x="6102401" y="2489452"/>
            <a:ext cx="1815119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Imposter syndrome</a:t>
            </a:r>
            <a:br>
              <a:rPr lang="nl" sz="1600" b="1" dirty="0">
                <a:solidFill>
                  <a:schemeClr val="lt1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</a:br>
            <a:endParaRPr lang="nl" sz="1600" b="1" dirty="0">
              <a:solidFill>
                <a:schemeClr val="lt1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Gaining confidence, setting up boundaries</a:t>
            </a:r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5962" y="1704877"/>
            <a:ext cx="976575" cy="760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5543" y="1677695"/>
            <a:ext cx="1109490" cy="8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0221" y="1727452"/>
            <a:ext cx="990257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53;p20">
            <a:extLst>
              <a:ext uri="{FF2B5EF4-FFF2-40B4-BE49-F238E27FC236}">
                <a16:creationId xmlns:a16="http://schemas.microsoft.com/office/drawing/2014/main" id="{204CDE4D-7E8F-4A82-39A8-770D354A34D7}"/>
              </a:ext>
            </a:extLst>
          </p:cNvPr>
          <p:cNvSpPr txBox="1">
            <a:spLocks/>
          </p:cNvSpPr>
          <p:nvPr/>
        </p:nvSpPr>
        <p:spPr>
          <a:xfrm>
            <a:off x="440034" y="311570"/>
            <a:ext cx="8153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erif Pro"/>
              <a:buNone/>
              <a:defRPr sz="2800" b="0" i="0" u="none" strike="noStrike" cap="none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dirty="0">
                <a:latin typeface="Sitka Heading Semibold" pitchFamily="2" charset="0"/>
              </a:rPr>
              <a:t>Challenges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/>
          <p:nvPr/>
        </p:nvSpPr>
        <p:spPr>
          <a:xfrm>
            <a:off x="723900" y="1535200"/>
            <a:ext cx="23622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title" idx="4294967295"/>
          </p:nvPr>
        </p:nvSpPr>
        <p:spPr>
          <a:xfrm>
            <a:off x="495300" y="609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3200" dirty="0">
                <a:latin typeface="Sitka Heading Semibold" pitchFamily="2" charset="0"/>
              </a:rPr>
              <a:t>Personal Growth</a:t>
            </a:r>
            <a:endParaRPr sz="3200" dirty="0">
              <a:latin typeface="Sitka Heading Semibold" pitchFamily="2" charset="0"/>
            </a:endParaRPr>
          </a:p>
        </p:txBody>
      </p:sp>
      <p:sp>
        <p:nvSpPr>
          <p:cNvPr id="154" name="Google Shape;154;p20"/>
          <p:cNvSpPr/>
          <p:nvPr/>
        </p:nvSpPr>
        <p:spPr>
          <a:xfrm>
            <a:off x="3390900" y="1535200"/>
            <a:ext cx="23622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6057900" y="1535200"/>
            <a:ext cx="2362200" cy="2971800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 txBox="1"/>
          <p:nvPr/>
        </p:nvSpPr>
        <p:spPr>
          <a:xfrm>
            <a:off x="819025" y="2936275"/>
            <a:ext cx="21624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 Semibold" pitchFamily="2" charset="0"/>
                <a:ea typeface="Source Serif Pro"/>
                <a:cs typeface="Source Serif Pro"/>
                <a:sym typeface="Source Serif Pro"/>
              </a:rPr>
              <a:t>Meaningful</a:t>
            </a:r>
            <a:b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Real product for real people, making it better for peers and colleagues</a:t>
            </a:r>
            <a:endParaRPr sz="1200" dirty="0">
              <a:solidFill>
                <a:srgbClr val="1B252C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20"/>
          <p:cNvSpPr txBox="1"/>
          <p:nvPr/>
        </p:nvSpPr>
        <p:spPr>
          <a:xfrm>
            <a:off x="3490800" y="2847725"/>
            <a:ext cx="2162400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 Semibold" pitchFamily="2" charset="0"/>
                <a:ea typeface="Source Serif Pro"/>
                <a:cs typeface="Source Serif Pro"/>
                <a:sym typeface="Source Serif Pro"/>
              </a:rPr>
              <a:t>Positive</a:t>
            </a:r>
            <a:b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Healthy working environment, supportive team, encouraging atmosphere</a:t>
            </a:r>
            <a:endParaRPr sz="1200" dirty="0">
              <a:solidFill>
                <a:srgbClr val="1B252C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6162575" y="2847725"/>
            <a:ext cx="21624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itka Text Semibold" pitchFamily="2" charset="0"/>
                <a:ea typeface="Source Serif Pro"/>
                <a:cs typeface="Source Serif Pro"/>
                <a:sym typeface="Source Serif Pro"/>
              </a:rPr>
              <a:t>Beneficial</a:t>
            </a:r>
            <a:b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Good for my personal growth, career choice understanding</a:t>
            </a:r>
            <a:endParaRPr sz="1200" dirty="0">
              <a:solidFill>
                <a:srgbClr val="1B252C"/>
              </a:solidFill>
              <a:latin typeface="Sitka Text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59" name="Google Shape;159;p20"/>
          <p:cNvSpPr/>
          <p:nvPr/>
        </p:nvSpPr>
        <p:spPr>
          <a:xfrm>
            <a:off x="1450225" y="1872675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4122000" y="1872675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6793775" y="1872675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Google Shape;1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5713" y="2087063"/>
            <a:ext cx="589024" cy="47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7188" y="2087072"/>
            <a:ext cx="509626" cy="40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7625" y="2087066"/>
            <a:ext cx="412301" cy="47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490250" y="508485"/>
            <a:ext cx="48078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Sitka Heading Semibold" pitchFamily="2" charset="0"/>
              </a:rPr>
              <a:t>Conclusion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107" name="Google Shape;107;p16"/>
          <p:cNvSpPr txBox="1">
            <a:spLocks noGrp="1"/>
          </p:cNvSpPr>
          <p:nvPr>
            <p:ph type="body" idx="1"/>
          </p:nvPr>
        </p:nvSpPr>
        <p:spPr>
          <a:xfrm>
            <a:off x="490250" y="1140683"/>
            <a:ext cx="8264283" cy="7386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i="1" dirty="0">
                <a:solidFill>
                  <a:srgbClr val="000000"/>
                </a:solidFill>
                <a:highlight>
                  <a:srgbClr val="FFFFFF"/>
                </a:highlight>
                <a:latin typeface="Sitka Text" pitchFamily="2" charset="0"/>
              </a:rPr>
              <a:t>“Making My Evidence tab useful. Giving a reason to actually go to this tab.” </a:t>
            </a:r>
            <a:r>
              <a:rPr lang="en-US" sz="1000" i="1" dirty="0">
                <a:solidFill>
                  <a:srgbClr val="000000"/>
                </a:solidFill>
                <a:highlight>
                  <a:srgbClr val="FFFFFF"/>
                </a:highlight>
                <a:latin typeface="Sitka Text" pitchFamily="2" charset="0"/>
              </a:rPr>
              <a:t>– A. </a:t>
            </a:r>
            <a:r>
              <a:rPr lang="en-US" sz="1000" i="1" dirty="0" err="1">
                <a:solidFill>
                  <a:srgbClr val="000000"/>
                </a:solidFill>
                <a:highlight>
                  <a:srgbClr val="FFFFFF"/>
                </a:highlight>
                <a:latin typeface="Sitka Text" pitchFamily="2" charset="0"/>
              </a:rPr>
              <a:t>Angelov</a:t>
            </a:r>
            <a:r>
              <a:rPr lang="en-US" sz="1000" i="1" dirty="0">
                <a:solidFill>
                  <a:srgbClr val="000000"/>
                </a:solidFill>
                <a:highlight>
                  <a:srgbClr val="FFFFFF"/>
                </a:highlight>
                <a:latin typeface="Sitka Text" pitchFamily="2" charset="0"/>
              </a:rPr>
              <a:t> (Fontys student)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000" i="1" dirty="0">
              <a:solidFill>
                <a:srgbClr val="000000"/>
              </a:solidFill>
              <a:highlight>
                <a:srgbClr val="FFFFFF"/>
              </a:highlight>
              <a:latin typeface="Sitka Text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6608B6-392A-8F7C-5A21-C91BEE466A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55"/>
          <a:stretch/>
        </p:blipFill>
        <p:spPr>
          <a:xfrm>
            <a:off x="914397" y="1842660"/>
            <a:ext cx="7205028" cy="10871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D3C4EA-CFF0-1593-C57C-CB2CAB271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645" y="3063346"/>
            <a:ext cx="7237708" cy="197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3454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'The End' typed on a typewriter">
            <a:extLst>
              <a:ext uri="{FF2B5EF4-FFF2-40B4-BE49-F238E27FC236}">
                <a16:creationId xmlns:a16="http://schemas.microsoft.com/office/drawing/2014/main" id="{47CB157C-3079-5B9F-8E83-7C4BEAD6F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656982"/>
            <a:ext cx="9144000" cy="60766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EB99BD-CF70-0B18-098C-A776B2298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5315" y="458393"/>
            <a:ext cx="4807800" cy="677078"/>
          </a:xfrm>
        </p:spPr>
        <p:txBody>
          <a:bodyPr/>
          <a:lstStyle/>
          <a:p>
            <a:r>
              <a:rPr lang="en-GB" dirty="0"/>
              <a:t>Thank 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DCA46-A573-EC70-3977-3891C5B22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769546"/>
            <a:ext cx="2105129" cy="600134"/>
          </a:xfrm>
        </p:spPr>
        <p:txBody>
          <a:bodyPr/>
          <a:lstStyle/>
          <a:p>
            <a:pPr marL="152400" indent="0">
              <a:buNone/>
            </a:pPr>
            <a:r>
              <a:rPr lang="en-GB" sz="1800" b="1" dirty="0">
                <a:solidFill>
                  <a:schemeClr val="accent6">
                    <a:lumMod val="50000"/>
                  </a:schemeClr>
                </a:solidFill>
              </a:rPr>
              <a:t>Question Time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3234EBF-B1A3-B819-4244-BE8C3A6E2219}"/>
              </a:ext>
            </a:extLst>
          </p:cNvPr>
          <p:cNvSpPr txBox="1">
            <a:spLocks/>
          </p:cNvSpPr>
          <p:nvPr/>
        </p:nvSpPr>
        <p:spPr>
          <a:xfrm>
            <a:off x="7172516" y="1769546"/>
            <a:ext cx="2105129" cy="600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52400" indent="0">
              <a:buFont typeface="Open Sans"/>
              <a:buNone/>
            </a:pPr>
            <a:r>
              <a:rPr lang="en-GB" sz="1800" b="1" dirty="0">
                <a:solidFill>
                  <a:schemeClr val="accent6">
                    <a:lumMod val="50000"/>
                  </a:schemeClr>
                </a:solidFill>
              </a:rPr>
              <a:t>Question Time</a:t>
            </a:r>
          </a:p>
        </p:txBody>
      </p:sp>
    </p:spTree>
    <p:extLst>
      <p:ext uri="{BB962C8B-B14F-4D97-AF65-F5344CB8AC3E}">
        <p14:creationId xmlns:p14="http://schemas.microsoft.com/office/powerpoint/2010/main" val="18773536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C1B8B-4A04-2A62-8435-BB3BD4214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E4564-06A8-EBBF-3346-81961A31C1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71106E0-C223-5A78-85E8-6295E9232DBC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pic>
        <p:nvPicPr>
          <p:cNvPr id="5" name="Picture 4" descr="Elderly woman finishing a marathon">
            <a:extLst>
              <a:ext uri="{FF2B5EF4-FFF2-40B4-BE49-F238E27FC236}">
                <a16:creationId xmlns:a16="http://schemas.microsoft.com/office/drawing/2014/main" id="{CEB6210C-90FD-169C-2DEA-A5DF989AF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2045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282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304800" y="1371600"/>
            <a:ext cx="3260691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Sitka Heading Semibold" pitchFamily="2" charset="0"/>
              </a:rPr>
              <a:t>About me</a:t>
            </a:r>
            <a:br>
              <a:rPr lang="en-US" sz="3200" dirty="0">
                <a:latin typeface="Sitka Heading Semibold" pitchFamily="2" charset="0"/>
              </a:rPr>
            </a:br>
            <a:endParaRPr lang="en-US" sz="3200" dirty="0">
              <a:latin typeface="Sitka Heading Semibold" pitchFamily="2" charset="0"/>
            </a:endParaRPr>
          </a:p>
        </p:txBody>
      </p:sp>
      <p:sp>
        <p:nvSpPr>
          <p:cNvPr id="82" name="Google Shape;82;p12"/>
          <p:cNvSpPr txBox="1"/>
          <p:nvPr/>
        </p:nvSpPr>
        <p:spPr>
          <a:xfrm>
            <a:off x="1196366" y="2734023"/>
            <a:ext cx="2587452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B252C"/>
                </a:solidFill>
                <a:latin typeface="Sitka Display Semibold" pitchFamily="2" charset="0"/>
                <a:ea typeface="Open Sans"/>
                <a:cs typeface="Open Sans"/>
                <a:sym typeface="Open Sans"/>
              </a:rPr>
              <a:t>Edita Pronckute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Graduation Internship</a:t>
            </a:r>
            <a:endParaRPr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</p:txBody>
      </p:sp>
      <p:pic>
        <p:nvPicPr>
          <p:cNvPr id="17" name="Picture Placeholder 16" descr="A picture containing human face, clothing, person, smile&#10;&#10;Description automatically generated">
            <a:extLst>
              <a:ext uri="{FF2B5EF4-FFF2-40B4-BE49-F238E27FC236}">
                <a16:creationId xmlns:a16="http://schemas.microsoft.com/office/drawing/2014/main" id="{781B7E96-3E43-4236-8355-3D5CAB17D62C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/>
          <a:srcRect t="3834" b="3834"/>
          <a:stretch>
            <a:fillRect/>
          </a:stretch>
        </p:blipFill>
        <p:spPr>
          <a:xfrm>
            <a:off x="5675811" y="559089"/>
            <a:ext cx="1814761" cy="1814761"/>
          </a:xfrm>
        </p:spPr>
      </p:pic>
      <p:sp>
        <p:nvSpPr>
          <p:cNvPr id="13" name="Google Shape;82;p12">
            <a:extLst>
              <a:ext uri="{FF2B5EF4-FFF2-40B4-BE49-F238E27FC236}">
                <a16:creationId xmlns:a16="http://schemas.microsoft.com/office/drawing/2014/main" id="{DFF016BE-14F5-7241-8773-E743C3AFF7BE}"/>
              </a:ext>
            </a:extLst>
          </p:cNvPr>
          <p:cNvSpPr txBox="1"/>
          <p:nvPr/>
        </p:nvSpPr>
        <p:spPr>
          <a:xfrm>
            <a:off x="5383310" y="3650227"/>
            <a:ext cx="2587452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B252C"/>
                </a:solidFill>
                <a:latin typeface="Sitka Text Semibold" pitchFamily="2" charset="0"/>
                <a:ea typeface="Open Sans"/>
                <a:cs typeface="Open Sans"/>
                <a:sym typeface="Open Sans"/>
              </a:rPr>
              <a:t>Fontys UAS </a:t>
            </a:r>
            <a:r>
              <a:rPr lang="en-GB" b="1" dirty="0" err="1">
                <a:solidFill>
                  <a:srgbClr val="1B252C"/>
                </a:solidFill>
                <a:latin typeface="Sitka Text Semibold" pitchFamily="2" charset="0"/>
                <a:ea typeface="Open Sans"/>
                <a:cs typeface="Open Sans"/>
                <a:sym typeface="Open Sans"/>
              </a:rPr>
              <a:t>Medewerker</a:t>
            </a:r>
            <a:endParaRPr lang="en-GB" b="1" dirty="0">
              <a:solidFill>
                <a:srgbClr val="1B252C"/>
              </a:solidFill>
              <a:latin typeface="Sitka Text Semibold" pitchFamily="2" charset="0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International Marketing</a:t>
            </a:r>
          </a:p>
        </p:txBody>
      </p:sp>
      <p:sp>
        <p:nvSpPr>
          <p:cNvPr id="14" name="Google Shape;82;p12">
            <a:extLst>
              <a:ext uri="{FF2B5EF4-FFF2-40B4-BE49-F238E27FC236}">
                <a16:creationId xmlns:a16="http://schemas.microsoft.com/office/drawing/2014/main" id="{1F2B7C8E-2403-B513-8BE7-D1D03D173D65}"/>
              </a:ext>
            </a:extLst>
          </p:cNvPr>
          <p:cNvSpPr txBox="1"/>
          <p:nvPr/>
        </p:nvSpPr>
        <p:spPr>
          <a:xfrm>
            <a:off x="1120809" y="3658407"/>
            <a:ext cx="3260691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B252C"/>
                </a:solidFill>
                <a:latin typeface="Sitka Text Semibold" pitchFamily="2" charset="0"/>
                <a:ea typeface="Open Sans"/>
                <a:cs typeface="Open Sans"/>
                <a:sym typeface="Open Sans"/>
              </a:rPr>
              <a:t>Vilnius University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MBA in Marketing &amp; Global Business</a:t>
            </a:r>
          </a:p>
        </p:txBody>
      </p:sp>
      <p:pic>
        <p:nvPicPr>
          <p:cNvPr id="1028" name="Picture 4" descr="Fontys Hogeschool voor de Kunsten | Theapolis">
            <a:extLst>
              <a:ext uri="{FF2B5EF4-FFF2-40B4-BE49-F238E27FC236}">
                <a16:creationId xmlns:a16="http://schemas.microsoft.com/office/drawing/2014/main" id="{E97D7640-0B3F-BE77-14B0-C8D033804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4692" y="2734024"/>
            <a:ext cx="575718" cy="57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Vilnius University - Wikipedia">
            <a:extLst>
              <a:ext uri="{FF2B5EF4-FFF2-40B4-BE49-F238E27FC236}">
                <a16:creationId xmlns:a16="http://schemas.microsoft.com/office/drawing/2014/main" id="{3F0404E1-D828-A3F1-B9E2-271FFFB16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53" y="3658407"/>
            <a:ext cx="517322" cy="57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Drieam - Crunchbase Company Profile &amp; Funding">
            <a:extLst>
              <a:ext uri="{FF2B5EF4-FFF2-40B4-BE49-F238E27FC236}">
                <a16:creationId xmlns:a16="http://schemas.microsoft.com/office/drawing/2014/main" id="{36E8E1A3-ECA5-FE0D-15CC-399657C32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766" y="2746555"/>
            <a:ext cx="609496" cy="609496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Fontys Hogeschool voor de Kunsten | Theapolis">
            <a:extLst>
              <a:ext uri="{FF2B5EF4-FFF2-40B4-BE49-F238E27FC236}">
                <a16:creationId xmlns:a16="http://schemas.microsoft.com/office/drawing/2014/main" id="{294ECEC0-3C7E-90BF-A1AF-7475B59E0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362" y="3669086"/>
            <a:ext cx="575718" cy="57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82;p12">
            <a:extLst>
              <a:ext uri="{FF2B5EF4-FFF2-40B4-BE49-F238E27FC236}">
                <a16:creationId xmlns:a16="http://schemas.microsoft.com/office/drawing/2014/main" id="{45FF8C4D-65FE-F3BB-5D2C-DFBADC7ABD1E}"/>
              </a:ext>
            </a:extLst>
          </p:cNvPr>
          <p:cNvSpPr txBox="1"/>
          <p:nvPr/>
        </p:nvSpPr>
        <p:spPr>
          <a:xfrm>
            <a:off x="5383310" y="2738304"/>
            <a:ext cx="2587452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B252C"/>
                </a:solidFill>
                <a:latin typeface="Sitka Text Semibold" pitchFamily="2" charset="0"/>
                <a:ea typeface="Open Sans"/>
                <a:cs typeface="Open Sans"/>
                <a:sym typeface="Open Sans"/>
              </a:rPr>
              <a:t>Fontys UAS student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1B252C"/>
                </a:solidFill>
                <a:latin typeface="Sitka Text" pitchFamily="2" charset="0"/>
                <a:ea typeface="Open Sans"/>
                <a:cs typeface="Open Sans"/>
                <a:sym typeface="Open Sans"/>
              </a:rPr>
              <a:t>ICT &amp; Software Engineering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1630500" y="1749776"/>
            <a:ext cx="5883000" cy="622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Heading Semibold" pitchFamily="2" charset="0"/>
              </a:rPr>
              <a:t>About Drieam</a:t>
            </a:r>
            <a:endParaRPr dirty="0">
              <a:latin typeface="Sitka Heading Semibold" pitchFamily="2" charset="0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283030" y="2479967"/>
            <a:ext cx="8445189" cy="2154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sz="1600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Fast growing EdTech scale-up</a:t>
            </a: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sz="1600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Colleagues with expertise in development, UX &amp; consultancy</a:t>
            </a:r>
            <a:endParaRPr sz="1600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sz="1600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Focus on higher education and continuing education</a:t>
            </a:r>
            <a:endParaRPr sz="1600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sz="1600" dirty="0">
                <a:solidFill>
                  <a:srgbClr val="1B252C"/>
                </a:solidFill>
                <a:latin typeface="Sitka Text" pitchFamily="2" charset="0"/>
                <a:ea typeface="Source Serif Pro"/>
                <a:cs typeface="Source Serif Pro"/>
                <a:sym typeface="Source Serif Pro"/>
              </a:rPr>
              <a:t>Instructure Partner for 5+ years, working with Canvas as LMS</a:t>
            </a:r>
            <a:endParaRPr sz="1600" dirty="0">
              <a:solidFill>
                <a:srgbClr val="1B252C"/>
              </a:solidFill>
              <a:latin typeface="Sitka Text" pitchFamily="2" charset="0"/>
              <a:ea typeface="Source Serif Pro"/>
              <a:cs typeface="Source Serif Pro"/>
              <a:sym typeface="Source Serif Pro"/>
            </a:endParaRPr>
          </a:p>
        </p:txBody>
      </p:sp>
      <p:pic>
        <p:nvPicPr>
          <p:cNvPr id="89" name="Google Shape;89;p13" descr="instructure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47125" y="924151"/>
            <a:ext cx="1447800" cy="1447800"/>
          </a:xfrm>
          <a:prstGeom prst="rect">
            <a:avLst/>
          </a:prstGeom>
          <a:noFill/>
          <a:ln>
            <a:noFill/>
          </a:ln>
          <a:effectLst>
            <a:outerShdw blurRad="200025" dist="19050" dir="5400000" algn="bl" rotWithShape="0">
              <a:srgbClr val="000000">
                <a:alpha val="3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37;p25">
            <a:extLst>
              <a:ext uri="{FF2B5EF4-FFF2-40B4-BE49-F238E27FC236}">
                <a16:creationId xmlns:a16="http://schemas.microsoft.com/office/drawing/2014/main" id="{AAA22165-FFB9-BC6E-E60F-6876E98714D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45045" y="2571750"/>
            <a:ext cx="32832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233;p25">
            <a:extLst>
              <a:ext uri="{FF2B5EF4-FFF2-40B4-BE49-F238E27FC236}">
                <a16:creationId xmlns:a16="http://schemas.microsoft.com/office/drawing/2014/main" id="{432F8A01-5F01-D9EB-750F-29014D78BBE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633" y="941490"/>
            <a:ext cx="2737802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234;p25">
            <a:extLst>
              <a:ext uri="{FF2B5EF4-FFF2-40B4-BE49-F238E27FC236}">
                <a16:creationId xmlns:a16="http://schemas.microsoft.com/office/drawing/2014/main" id="{536FC37C-1D58-E6B8-EB72-E651121DE4F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633" y="2571750"/>
            <a:ext cx="2781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235;p25">
            <a:extLst>
              <a:ext uri="{FF2B5EF4-FFF2-40B4-BE49-F238E27FC236}">
                <a16:creationId xmlns:a16="http://schemas.microsoft.com/office/drawing/2014/main" id="{8C9762E2-B326-28EE-6F52-1B7EB07FEC4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3372" y="3763068"/>
            <a:ext cx="3932920" cy="8778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36;p25">
            <a:extLst>
              <a:ext uri="{FF2B5EF4-FFF2-40B4-BE49-F238E27FC236}">
                <a16:creationId xmlns:a16="http://schemas.microsoft.com/office/drawing/2014/main" id="{0E409F32-932A-0E0A-8019-CA0972CDFAF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5045" y="941490"/>
            <a:ext cx="3272402" cy="54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862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Sitka Small Semibold" pitchFamily="2" charset="0"/>
              </a:rPr>
              <a:t>Assignment</a:t>
            </a:r>
            <a:endParaRPr dirty="0">
              <a:latin typeface="Sitka Small Semibold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B645EB8-422A-1D12-10C1-24A7C1EA4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9" y="0"/>
            <a:ext cx="9144000" cy="5143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BE6E5D-473E-C56B-AEBC-0B555827D868}"/>
              </a:ext>
            </a:extLst>
          </p:cNvPr>
          <p:cNvSpPr/>
          <p:nvPr/>
        </p:nvSpPr>
        <p:spPr>
          <a:xfrm>
            <a:off x="844658" y="3386380"/>
            <a:ext cx="7865389" cy="1030637"/>
          </a:xfrm>
          <a:prstGeom prst="rect">
            <a:avLst/>
          </a:prstGeom>
          <a:noFill/>
          <a:ln w="76200" cap="flat" cmpd="sng" algn="ctr">
            <a:solidFill>
              <a:srgbClr val="C60319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597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109D99-63F4-D9DD-A95F-23BF53917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E1E8B02-E888-FDE6-B0E3-D4032B7E7B9E}"/>
              </a:ext>
            </a:extLst>
          </p:cNvPr>
          <p:cNvSpPr/>
          <p:nvPr/>
        </p:nvSpPr>
        <p:spPr>
          <a:xfrm>
            <a:off x="639306" y="1960536"/>
            <a:ext cx="3188776" cy="333214"/>
          </a:xfrm>
          <a:prstGeom prst="rect">
            <a:avLst/>
          </a:prstGeom>
          <a:noFill/>
          <a:ln w="76200" cap="flat" cmpd="sng" algn="ctr">
            <a:solidFill>
              <a:srgbClr val="C60319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61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Drieam theme 2023">
  <a:themeElements>
    <a:clrScheme name="Simple Light">
      <a:dk1>
        <a:srgbClr val="1B252C"/>
      </a:dk1>
      <a:lt1>
        <a:srgbClr val="FFFFFF"/>
      </a:lt1>
      <a:dk2>
        <a:srgbClr val="556372"/>
      </a:dk2>
      <a:lt2>
        <a:srgbClr val="D1D3DE"/>
      </a:lt2>
      <a:accent1>
        <a:srgbClr val="C60319"/>
      </a:accent1>
      <a:accent2>
        <a:srgbClr val="212121"/>
      </a:accent2>
      <a:accent3>
        <a:srgbClr val="2A3541"/>
      </a:accent3>
      <a:accent4>
        <a:srgbClr val="3F4C5A"/>
      </a:accent4>
      <a:accent5>
        <a:srgbClr val="556372"/>
      </a:accent5>
      <a:accent6>
        <a:srgbClr val="6B7C8E"/>
      </a:accent6>
      <a:hlink>
        <a:srgbClr val="C603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1335</TotalTime>
  <Words>700</Words>
  <Application>Microsoft Office PowerPoint</Application>
  <PresentationFormat>On-screen Show (16:9)</PresentationFormat>
  <Paragraphs>224</Paragraphs>
  <Slides>36</Slides>
  <Notes>29</Notes>
  <HiddenSlides>7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Sitka Display Semibold</vt:lpstr>
      <vt:lpstr>Sitka Small Semibold</vt:lpstr>
      <vt:lpstr>Source Serif Pro</vt:lpstr>
      <vt:lpstr>Sitka Subheading</vt:lpstr>
      <vt:lpstr>Sitka Heading Semibold</vt:lpstr>
      <vt:lpstr>Open Sans</vt:lpstr>
      <vt:lpstr>Sitka Text</vt:lpstr>
      <vt:lpstr>Sitka Text Semibold</vt:lpstr>
      <vt:lpstr>Arial</vt:lpstr>
      <vt:lpstr>Drieam theme 2023</vt:lpstr>
      <vt:lpstr>Aggregated Data Management in a Digital Portfolio</vt:lpstr>
      <vt:lpstr>Contents</vt:lpstr>
      <vt:lpstr>Introduction</vt:lpstr>
      <vt:lpstr>About me </vt:lpstr>
      <vt:lpstr>About Drieam</vt:lpstr>
      <vt:lpstr>PowerPoint Presentation</vt:lpstr>
      <vt:lpstr>Assignment</vt:lpstr>
      <vt:lpstr>PowerPoint Presentation</vt:lpstr>
      <vt:lpstr>PowerPoint Presentation</vt:lpstr>
      <vt:lpstr>PowerPoint Presentation</vt:lpstr>
      <vt:lpstr>Opportunities</vt:lpstr>
      <vt:lpstr>Outcome</vt:lpstr>
      <vt:lpstr>PowerPoint Presentation</vt:lpstr>
      <vt:lpstr>Benefit</vt:lpstr>
      <vt:lpstr>The Approach</vt:lpstr>
      <vt:lpstr>The Approach</vt:lpstr>
      <vt:lpstr>The Approach</vt:lpstr>
      <vt:lpstr>The Approach</vt:lpstr>
      <vt:lpstr>The Approach</vt:lpstr>
      <vt:lpstr>The Approach</vt:lpstr>
      <vt:lpstr>The Approach</vt:lpstr>
      <vt:lpstr>The Approach</vt:lpstr>
      <vt:lpstr>The Approach</vt:lpstr>
      <vt:lpstr>User Testing</vt:lpstr>
      <vt:lpstr>Demo</vt:lpstr>
      <vt:lpstr>Research</vt:lpstr>
      <vt:lpstr>PowerPoint Presentation</vt:lpstr>
      <vt:lpstr>PowerPoint Presentation</vt:lpstr>
      <vt:lpstr>PowerPoint Presentation</vt:lpstr>
      <vt:lpstr>PowerPoint Presentation</vt:lpstr>
      <vt:lpstr>Reflection</vt:lpstr>
      <vt:lpstr>PowerPoint Presentation</vt:lpstr>
      <vt:lpstr>Personal Growth</vt:lpstr>
      <vt:lpstr>Conclusion</vt:lpstr>
      <vt:lpstr>Thank you!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Aggregated Data Management in a Digital Portfolio </dc:title>
  <cp:lastModifiedBy>Pronckutė,Edita E.</cp:lastModifiedBy>
  <cp:revision>57</cp:revision>
  <dcterms:modified xsi:type="dcterms:W3CDTF">2023-06-28T07:12:47Z</dcterms:modified>
</cp:coreProperties>
</file>